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34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6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47.png" ContentType="image/png"/>
  <Override PartName="/ppt/media/image46.png" ContentType="image/png"/>
  <Override PartName="/ppt/media/image45.png" ContentType="image/png"/>
  <Override PartName="/ppt/media/image43.png" ContentType="image/png"/>
  <Override PartName="/ppt/media/image42.jpeg" ContentType="image/jpeg"/>
  <Override PartName="/ppt/media/image35.jpeg" ContentType="image/jpeg"/>
  <Override PartName="/ppt/media/image28.png" ContentType="image/png"/>
  <Override PartName="/ppt/media/image34.png" ContentType="image/png"/>
  <Override PartName="/ppt/media/image33.png" ContentType="image/png"/>
  <Override PartName="/ppt/media/image32.jpeg" ContentType="image/jpeg"/>
  <Override PartName="/ppt/media/image73.png" ContentType="image/png"/>
  <Override PartName="/ppt/media/image41.jpeg" ContentType="image/jpeg"/>
  <Override PartName="/ppt/media/image4.png" ContentType="image/png"/>
  <Override PartName="/ppt/media/image54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9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1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7.png" ContentType="image/png"/>
  <Override PartName="/ppt/media/image57.png" ContentType="image/png"/>
  <Override PartName="/ppt/media/image22.png" ContentType="image/png"/>
  <Override PartName="/ppt/media/image25.png" ContentType="image/png"/>
  <Override PartName="/ppt/media/image8.jpeg" ContentType="image/jpeg"/>
  <Override PartName="/ppt/media/image78.png" ContentType="image/png"/>
  <Override PartName="/ppt/media/image17.png" ContentType="image/png"/>
  <Override PartName="/ppt/media/image36.png" ContentType="image/png"/>
  <Override PartName="/ppt/media/image58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70.png" ContentType="image/png"/>
  <Override PartName="/ppt/media/image65.png" ContentType="image/png"/>
  <Override PartName="/ppt/media/image12.png" ContentType="image/png"/>
  <Override PartName="/ppt/media/image80.png" ContentType="image/png"/>
  <Override PartName="/ppt/media/image74.png" ContentType="image/png"/>
  <Override PartName="/ppt/media/image21.png" ContentType="image/png"/>
  <Override PartName="/ppt/media/image40.jpeg" ContentType="image/jpeg"/>
  <Override PartName="/ppt/media/image44.jpeg" ContentType="image/jpeg"/>
  <Override PartName="/ppt/media/image66.png" ContentType="image/png"/>
  <Override PartName="/ppt/media/image13.png" ContentType="image/png"/>
  <Override PartName="/ppt/media/image81.png" ContentType="image/png"/>
  <Override PartName="/ppt/media/image48.png" ContentType="image/png"/>
  <Override PartName="/ppt/media/image75.png" ContentType="image/png"/>
  <Override PartName="/ppt/media/image67.png" ContentType="image/png"/>
  <Override PartName="/ppt/media/image14.png" ContentType="image/png"/>
  <Override PartName="/ppt/media/image82.png" ContentType="image/png"/>
  <Override PartName="/ppt/media/image49.png" ContentType="image/png"/>
  <Override PartName="/ppt/media/image76.png" ContentType="image/png"/>
  <Override PartName="/ppt/media/image23.png" ContentType="image/png"/>
  <Override PartName="/ppt/media/image50.png" ContentType="image/png"/>
  <Override PartName="/ppt/media/image84.png" ContentType="image/png"/>
  <Override PartName="/ppt/media/image68.png" ContentType="image/png"/>
  <Override PartName="/ppt/media/image15.png" ContentType="image/png"/>
  <Override PartName="/ppt/media/image83.png" ContentType="image/png"/>
  <Override PartName="/ppt/media/image77.png" ContentType="image/png"/>
  <Override PartName="/ppt/media/image72.png" ContentType="image/png"/>
  <Override PartName="/ppt/media/image39.jpeg" ContentType="image/jpeg"/>
  <Override PartName="/ppt/media/image71.png" ContentType="image/png"/>
  <Override PartName="/ppt/media/image38.png" ContentType="image/png"/>
  <Override PartName="/ppt/media/image79.png" ContentType="image/png"/>
  <Override PartName="/ppt/media/image20.png" ContentType="image/png"/>
  <Override PartName="/ppt/media/image5.png" ContentType="image/png"/>
  <Override PartName="/ppt/media/image55.png" ContentType="image/png"/>
  <Override PartName="/ppt/media/image19.png" ContentType="image/png"/>
  <Override PartName="/ppt/media/image18.png" ContentType="image/png"/>
  <Override PartName="/ppt/media/image1.png" ContentType="image/png"/>
  <Override PartName="/ppt/media/image51.png" ContentType="image/png"/>
  <Override PartName="/ppt/media/image16.png" ContentType="image/png"/>
  <Override PartName="/ppt/media/image3.png" ContentType="image/png"/>
  <Override PartName="/ppt/media/image53.png" ContentType="image/png"/>
  <Override PartName="/ppt/media/image6.png" ContentType="image/png"/>
  <Override PartName="/ppt/media/image5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jpeg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hyperlink" Target="http://www.raspberrypi.org/trademark-rules/" TargetMode="External"/><Relationship Id="rId3" Type="http://schemas.openxmlformats.org/officeDocument/2006/relationships/hyperlink" Target="https://www.openalpr.com/" TargetMode="External"/><Relationship Id="rId4" Type="http://schemas.openxmlformats.org/officeDocument/2006/relationships/hyperlink" Target="https://edpb.europa.eu/sites/edpb/files/consultation/edpb_guidelines_201903_videosurveillance.pdf" TargetMode="External"/><Relationship Id="rId5" Type="http://schemas.openxmlformats.org/officeDocument/2006/relationships/hyperlink" Target="https://github.com/openalpr/openalpr/wiki/Pattern-Matching" TargetMode="Externa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1592280" y="3167280"/>
            <a:ext cx="900648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Analyse van nummerplaatdetectie op de parking van UGent campus Sterre en Coupure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 rot="10800000">
            <a:off x="36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4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e8a20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" name="Picture 20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400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145440" y="6200640"/>
            <a:ext cx="90064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Lato Light"/>
                <a:ea typeface="Lato Light"/>
              </a:rPr>
              <a:t>Angelo Carly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39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Rechten van de betrokkene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1515240" y="1623960"/>
            <a:ext cx="42760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Recht om geïnformeerd te zijn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Informatie/rectificatie/wissing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2"/>
          <a:stretch/>
        </p:blipFill>
        <p:spPr>
          <a:xfrm>
            <a:off x="7056000" y="1496880"/>
            <a:ext cx="2688120" cy="383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5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Verwerker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1296000" y="1607400"/>
            <a:ext cx="2697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Dataminimalisatie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Beveiliging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Melding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592280" y="316728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Toegankelijkheid native apps in Android en iOS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49" name="Picture 20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409480" y="15876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360" y="0"/>
            <a:ext cx="12191760" cy="6857640"/>
          </a:xfrm>
          <a:prstGeom prst="rect">
            <a:avLst/>
          </a:prstGeom>
          <a:solidFill>
            <a:srgbClr val="50938a"/>
          </a:solidFill>
          <a:ln>
            <a:solidFill>
              <a:srgbClr val="50938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"/>
          <p:cNvSpPr/>
          <p:nvPr/>
        </p:nvSpPr>
        <p:spPr>
          <a:xfrm>
            <a:off x="425160" y="266400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Toegepast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 flipH="1">
            <a:off x="6695640" y="2160000"/>
            <a:ext cx="5495760" cy="469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8a202"/>
          </a:solidFill>
          <a:ln>
            <a:solidFill>
              <a:srgbClr val="e8a202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Picture 13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1304000" y="288000"/>
            <a:ext cx="644400" cy="3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592280" y="316728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Toegankelijkheid native apps in Android en iOS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55" name="Picture 20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409480" y="15876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56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0938a"/>
          </a:solidFill>
          <a:ln>
            <a:solidFill>
              <a:srgbClr val="50938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"/>
          <p:cNvSpPr/>
          <p:nvPr/>
        </p:nvSpPr>
        <p:spPr>
          <a:xfrm>
            <a:off x="425160" y="266400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Mogelijkheid van ANPR op UGent?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 flipH="1">
            <a:off x="6695640" y="2160000"/>
            <a:ext cx="5495760" cy="469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8a202"/>
          </a:solidFill>
          <a:ln>
            <a:solidFill>
              <a:srgbClr val="e8a202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9" name="Picture 13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1304000" y="288000"/>
            <a:ext cx="644400" cy="3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3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Maatregelen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720000" y="1302120"/>
            <a:ext cx="7992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 Hoogte en camerahoek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 Resolutie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 OpenALPR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9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Maatregelen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720000" y="1302120"/>
            <a:ext cx="7992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O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L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R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g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x</a:t>
            </a:r>
            <a:r>
              <a:rPr b="0" lang="en-GB" sz="1800" spc="-1" strike="noStrike">
                <a:latin typeface="Arial"/>
              </a:rPr>
              <a:t>m</a:t>
            </a:r>
            <a:r>
              <a:rPr b="0" lang="en-GB" sz="1800" spc="-1" strike="noStrike">
                <a:latin typeface="Arial"/>
              </a:rPr>
              <a:t>a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c</a:t>
            </a:r>
            <a:r>
              <a:rPr b="0" lang="en-GB" sz="1800" spc="-1" strike="noStrike">
                <a:latin typeface="Arial"/>
              </a:rPr>
              <a:t>h</a:t>
            </a:r>
            <a:r>
              <a:rPr b="0" lang="en-GB" sz="1800" spc="-1" strike="noStrike">
                <a:latin typeface="Arial"/>
              </a:rPr>
              <a:t>e</a:t>
            </a:r>
            <a:r>
              <a:rPr b="0" lang="en-GB" sz="1800" spc="-1" strike="noStrike">
                <a:latin typeface="Arial"/>
              </a:rPr>
              <a:t>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3528000" y="2448000"/>
            <a:ext cx="5248440" cy="288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6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Maatregelen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720000" y="1302120"/>
            <a:ext cx="7992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- OpenALPR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  </a:t>
            </a:r>
            <a:r>
              <a:rPr b="0" lang="en-GB" sz="1800" spc="-1" strike="noStrike">
                <a:latin typeface="Arial"/>
              </a:rPr>
              <a:t>- Regexmatches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  </a:t>
            </a:r>
            <a:r>
              <a:rPr b="0" lang="en-GB" sz="1800" spc="-1" strike="noStrike">
                <a:latin typeface="Arial"/>
              </a:rPr>
              <a:t>- Kalibratie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4104000" y="1260360"/>
            <a:ext cx="4622400" cy="507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1592280" y="316728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Toegankelijkheid native apps in Android en iOS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81" name="Picture 20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409480" y="15876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0938a"/>
          </a:solidFill>
          <a:ln>
            <a:solidFill>
              <a:srgbClr val="50938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425160" y="266400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Proof-of-concept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 flipH="1">
            <a:off x="6695640" y="2160000"/>
            <a:ext cx="5495760" cy="469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8a202"/>
          </a:solidFill>
          <a:ln>
            <a:solidFill>
              <a:srgbClr val="e8a202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Picture 13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1304000" y="288000"/>
            <a:ext cx="644400" cy="3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9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90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Opstelling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360000" y="2150640"/>
            <a:ext cx="5543640" cy="33210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rcRect l="0" t="0" r="0" b="66973"/>
          <a:stretch/>
        </p:blipFill>
        <p:spPr>
          <a:xfrm>
            <a:off x="6205320" y="2171160"/>
            <a:ext cx="5628960" cy="330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6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Opstelling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736000" y="1153800"/>
            <a:ext cx="7103880" cy="532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92280" y="316728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Toegankelijkheid native apps in Android en iOS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83" name="Picture 20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409480" y="15876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84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0938a"/>
          </a:solidFill>
          <a:ln>
            <a:solidFill>
              <a:srgbClr val="50938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"/>
          <p:cNvSpPr/>
          <p:nvPr/>
        </p:nvSpPr>
        <p:spPr>
          <a:xfrm>
            <a:off x="720000" y="279504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Wat is de nood van dit onderzoek?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 flipH="1">
            <a:off x="6695640" y="2160000"/>
            <a:ext cx="5495760" cy="469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8a202"/>
          </a:solidFill>
          <a:ln>
            <a:solidFill>
              <a:srgbClr val="e8a202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7" name="Picture 13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1304000" y="288000"/>
            <a:ext cx="644400" cy="3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2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Opstelling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2520000" y="1504080"/>
            <a:ext cx="7256520" cy="475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8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Opstelling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452880" y="1227240"/>
            <a:ext cx="11206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Campus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Coupure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6182280" y="3960000"/>
            <a:ext cx="3753360" cy="276084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6182280" y="1008000"/>
            <a:ext cx="3753360" cy="281592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4"/>
          <a:stretch/>
        </p:blipFill>
        <p:spPr>
          <a:xfrm>
            <a:off x="2088000" y="1008000"/>
            <a:ext cx="3671640" cy="280764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5"/>
          <a:stretch/>
        </p:blipFill>
        <p:spPr>
          <a:xfrm>
            <a:off x="2088000" y="3960000"/>
            <a:ext cx="3671640" cy="2753640"/>
          </a:xfrm>
          <a:prstGeom prst="rect">
            <a:avLst/>
          </a:prstGeom>
          <a:ln>
            <a:noFill/>
          </a:ln>
        </p:spPr>
      </p:pic>
      <p:sp>
        <p:nvSpPr>
          <p:cNvPr id="215" name="CustomShape 6"/>
          <p:cNvSpPr/>
          <p:nvPr/>
        </p:nvSpPr>
        <p:spPr>
          <a:xfrm>
            <a:off x="10366560" y="1230840"/>
            <a:ext cx="1081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Campus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Arial"/>
              </a:rPr>
              <a:t>Sterre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16" name="Line 7"/>
          <p:cNvSpPr/>
          <p:nvPr/>
        </p:nvSpPr>
        <p:spPr>
          <a:xfrm>
            <a:off x="5976000" y="990000"/>
            <a:ext cx="0" cy="5706000"/>
          </a:xfrm>
          <a:prstGeom prst="line">
            <a:avLst/>
          </a:prstGeom>
          <a:ln>
            <a:solidFill>
              <a:srgbClr val="729fcf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Kruisboogstraat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6984000" y="1156320"/>
            <a:ext cx="4608000" cy="352368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216000" y="1136160"/>
            <a:ext cx="6384600" cy="351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Kruisboogstraat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2736000" y="1008000"/>
            <a:ext cx="6082920" cy="456768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2024640" y="5760000"/>
            <a:ext cx="7983360" cy="8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4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35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</a:t>
            </a: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ang </a:t>
            </a: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Kruis</a:t>
            </a: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boog</a:t>
            </a: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straa</a:t>
            </a: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t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1314720" y="1080000"/>
            <a:ext cx="9773280" cy="55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0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41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Galglaan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216000" y="1152000"/>
            <a:ext cx="5719680" cy="424800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6048000" y="1152000"/>
            <a:ext cx="5983560" cy="450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7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48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Galglaan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1944000" y="5688720"/>
            <a:ext cx="8466120" cy="110880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3"/>
          <a:stretch/>
        </p:blipFill>
        <p:spPr>
          <a:xfrm>
            <a:off x="2066400" y="1080000"/>
            <a:ext cx="8157600" cy="459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55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De Pintelaan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1944000" y="1008000"/>
            <a:ext cx="8208720" cy="455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0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61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De Pintelaan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2674440" y="1000440"/>
            <a:ext cx="7189560" cy="540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6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67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De Pintelaan – positie 1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096000" y="1127880"/>
            <a:ext cx="5832000" cy="434412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1579320" y="5570640"/>
            <a:ext cx="8716680" cy="98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92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Probleemstelling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224000" y="1479240"/>
            <a:ext cx="28893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Tokens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Duur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Hoog onderhoud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Misbruik buiten UGent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7344000" y="1440000"/>
            <a:ext cx="3671640" cy="48938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1095480" y="3888000"/>
            <a:ext cx="3296160" cy="239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3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74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De Pintelaan – positie 2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1803960" y="5651640"/>
            <a:ext cx="8132040" cy="90036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3"/>
          <a:stretch/>
        </p:blipFill>
        <p:spPr>
          <a:xfrm>
            <a:off x="1152000" y="1296000"/>
            <a:ext cx="10353960" cy="39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81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De Pintelaan – positie 3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2"/>
          <a:stretch/>
        </p:blipFill>
        <p:spPr>
          <a:xfrm>
            <a:off x="2736000" y="1132200"/>
            <a:ext cx="6840000" cy="513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6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87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De Pintelaan – positie 3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2376000" y="1019160"/>
            <a:ext cx="7530480" cy="445284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3"/>
          <a:stretch/>
        </p:blipFill>
        <p:spPr>
          <a:xfrm>
            <a:off x="1944000" y="5688000"/>
            <a:ext cx="8140320" cy="8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3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294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Uitgang De Pintelaan – positie 3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2"/>
          <a:stretch/>
        </p:blipFill>
        <p:spPr>
          <a:xfrm>
            <a:off x="1512000" y="5364360"/>
            <a:ext cx="9348840" cy="89964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515160" y="1584000"/>
            <a:ext cx="10716840" cy="302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0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Resultaten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2016000" y="2232000"/>
            <a:ext cx="8228880" cy="159948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3"/>
          <a:stretch/>
        </p:blipFill>
        <p:spPr>
          <a:xfrm>
            <a:off x="2040480" y="3916800"/>
            <a:ext cx="8183160" cy="1626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1592280" y="316728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Toegankelijkheid native apps in Android en iOS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05" name="Picture 20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409480" y="15876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0938a"/>
          </a:solidFill>
          <a:ln>
            <a:solidFill>
              <a:srgbClr val="50938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3"/>
          <p:cNvSpPr/>
          <p:nvPr/>
        </p:nvSpPr>
        <p:spPr>
          <a:xfrm>
            <a:off x="0" y="279504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Conclusie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 flipH="1">
            <a:off x="6695640" y="2160000"/>
            <a:ext cx="5495760" cy="469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8a202"/>
          </a:solidFill>
          <a:ln>
            <a:solidFill>
              <a:srgbClr val="e8a202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Picture 13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1304000" y="288000"/>
            <a:ext cx="644400" cy="3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592280" y="316728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Toegankelijkheid native apps in Android en iOS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11" name="Picture 20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409480" y="15876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0938a"/>
          </a:solidFill>
          <a:ln>
            <a:solidFill>
              <a:srgbClr val="50938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3"/>
          <p:cNvSpPr/>
          <p:nvPr/>
        </p:nvSpPr>
        <p:spPr>
          <a:xfrm>
            <a:off x="0" y="279504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Vragen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 flipH="1">
            <a:off x="6695640" y="2160000"/>
            <a:ext cx="5495760" cy="469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8a202"/>
          </a:solidFill>
          <a:ln>
            <a:solidFill>
              <a:srgbClr val="e8a202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15" name="Picture 13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1304000" y="288000"/>
            <a:ext cx="644400" cy="3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592280" y="316728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Toegankelijkheid native apps in Android en iOS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17" name="Picture 20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409480" y="15876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0938a"/>
          </a:solidFill>
          <a:ln>
            <a:solidFill>
              <a:srgbClr val="50938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"/>
          <p:cNvSpPr/>
          <p:nvPr/>
        </p:nvSpPr>
        <p:spPr>
          <a:xfrm>
            <a:off x="-72000" y="272304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Bedankt voor het luisteren!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 flipH="1">
            <a:off x="6695640" y="2160000"/>
            <a:ext cx="5495760" cy="469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8a202"/>
          </a:solidFill>
          <a:ln>
            <a:solidFill>
              <a:srgbClr val="e8a202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Picture 13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1304000" y="288000"/>
            <a:ext cx="644400" cy="3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5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326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Referenties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360000" y="1199160"/>
            <a:ext cx="1157616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Raspberry Pi Logo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563c1"/>
                </a:solidFill>
                <a:uFillTx/>
                <a:latin typeface="Gill Sans MT"/>
                <a:ea typeface="DejaVu Sans"/>
                <a:hlinkClick r:id="rId2"/>
              </a:rPr>
              <a:t>http://www.raspberrypi.org/trademark-rules/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OpenALPR Logo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563c1"/>
                </a:solidFill>
                <a:uFillTx/>
                <a:latin typeface="Gill Sans MT"/>
                <a:ea typeface="DejaVu Sans"/>
                <a:hlinkClick r:id="rId3"/>
              </a:rPr>
              <a:t>https://www.openalpr.com/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Camera Pictogram BeSafe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563c1"/>
                </a:solidFill>
                <a:uFillTx/>
                <a:latin typeface="Gill Sans MT"/>
                <a:ea typeface="DejaVu Sans"/>
                <a:hlinkClick r:id="rId4"/>
              </a:rPr>
              <a:t>https://edpb.europa.eu/sites/edpb/files/consultation/edpb_guidelines_201903_videosurveillance.pdf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OpenALPR regex matching en kalibratie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563c1"/>
                </a:solidFill>
                <a:uFillTx/>
                <a:latin typeface="Gill Sans MT"/>
                <a:ea typeface="DejaVu Sans"/>
                <a:hlinkClick r:id="rId5"/>
              </a:rPr>
              <a:t>https://github.com/openalpr/openalpr/wiki/Pattern-Matching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9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00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Probleemstelling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1800000" y="1368000"/>
            <a:ext cx="8423640" cy="489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06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Probleemstelling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522000" y="1479240"/>
            <a:ext cx="390708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Nood aan een alternatief dat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Goedkoop is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Milieuvriendelijk is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Gebruiksvriendelijk is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1152000" y="3744000"/>
            <a:ext cx="1819080" cy="2285280"/>
          </a:xfrm>
          <a:prstGeom prst="rect">
            <a:avLst/>
          </a:prstGeom>
          <a:ln>
            <a:noFill/>
          </a:ln>
        </p:spPr>
      </p:pic>
      <p:sp>
        <p:nvSpPr>
          <p:cNvPr id="109" name="CustomShape 6"/>
          <p:cNvSpPr/>
          <p:nvPr/>
        </p:nvSpPr>
        <p:spPr>
          <a:xfrm>
            <a:off x="4248000" y="4608000"/>
            <a:ext cx="2879640" cy="1007640"/>
          </a:xfrm>
          <a:prstGeom prst="rect">
            <a:avLst/>
          </a:prstGeom>
          <a:solidFill>
            <a:srgbClr val="50938a"/>
          </a:solidFill>
          <a:ln>
            <a:solidFill>
              <a:srgbClr val="50938a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4464000" y="4935240"/>
            <a:ext cx="2447640" cy="46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4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Probleemstelling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875160" y="1623960"/>
            <a:ext cx="55350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De vraag is: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Haalbaar op vlak van GDPR?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Welke maatregelen moeten genomen worden?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Is dit wel degelijk haalbaar op UGent?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592280" y="316728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Toegankelijkheid native apps in Android en iOS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118" name="Picture 20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409480" y="15876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19" name="CustomShape 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50938a"/>
          </a:solidFill>
          <a:ln>
            <a:solidFill>
              <a:srgbClr val="50938a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3"/>
          <p:cNvSpPr/>
          <p:nvPr/>
        </p:nvSpPr>
        <p:spPr>
          <a:xfrm>
            <a:off x="281160" y="273600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Heavy"/>
                <a:ea typeface="Lato Heavy"/>
              </a:rPr>
              <a:t>GDPR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1" name="CustomShape 4"/>
          <p:cNvSpPr/>
          <p:nvPr/>
        </p:nvSpPr>
        <p:spPr>
          <a:xfrm flipH="1">
            <a:off x="6695640" y="2160000"/>
            <a:ext cx="5495760" cy="469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8a202"/>
          </a:solidFill>
          <a:ln>
            <a:solidFill>
              <a:srgbClr val="e8a202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Picture 13" descr="A picture containing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1304000" y="288000"/>
            <a:ext cx="644400" cy="36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Definities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1238760" y="1549080"/>
            <a:ext cx="378216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Betrokkene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Persoonsgegevens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Verwerking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Verwerkingsverantwoordelijke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400" cy="886680"/>
          </a:xfrm>
          <a:prstGeom prst="rect">
            <a:avLst/>
          </a:prstGeom>
          <a:solidFill>
            <a:srgbClr val="509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"/>
          <p:cNvSpPr/>
          <p:nvPr/>
        </p:nvSpPr>
        <p:spPr>
          <a:xfrm rot="10800000">
            <a:off x="7920" y="0"/>
            <a:ext cx="479160" cy="1135800"/>
          </a:xfrm>
          <a:custGeom>
            <a:avLst/>
            <a:gdLst/>
            <a:ahLst/>
            <a:rect l="l" t="t" r="r" b="b"/>
            <a:pathLst>
              <a:path w="479791" h="1136651">
                <a:moveTo>
                  <a:pt x="0" y="1136651"/>
                </a:moveTo>
                <a:lnTo>
                  <a:pt x="479651" y="0"/>
                </a:lnTo>
                <a:cubicBezTo>
                  <a:pt x="479698" y="378884"/>
                  <a:pt x="479744" y="757767"/>
                  <a:pt x="479791" y="1136651"/>
                </a:cubicBezTo>
                <a:lnTo>
                  <a:pt x="0" y="1136651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"/>
          <p:cNvSpPr/>
          <p:nvPr/>
        </p:nvSpPr>
        <p:spPr>
          <a:xfrm>
            <a:off x="11834640" y="5531760"/>
            <a:ext cx="369000" cy="1337040"/>
          </a:xfrm>
          <a:custGeom>
            <a:avLst/>
            <a:gdLst/>
            <a:ahLst/>
            <a:rect l="l" t="t" r="r" b="b"/>
            <a:pathLst>
              <a:path w="369869" h="1337749">
                <a:moveTo>
                  <a:pt x="0" y="1337749"/>
                </a:moveTo>
                <a:lnTo>
                  <a:pt x="369869" y="0"/>
                </a:lnTo>
                <a:lnTo>
                  <a:pt x="358526" y="1337749"/>
                </a:lnTo>
                <a:lnTo>
                  <a:pt x="0" y="1337749"/>
                </a:lnTo>
                <a:close/>
              </a:path>
            </a:pathLst>
          </a:custGeom>
          <a:solidFill>
            <a:srgbClr val="f39c12"/>
          </a:solidFill>
          <a:ln>
            <a:noFill/>
          </a:ln>
          <a:effectLst>
            <a:outerShdw algn="tl" blurRad="50800" dir="2700000" dist="37674" rotWithShape="0" sx="98000" sy="98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2" name="Picture 62" descr="A picture containing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1307240" y="288000"/>
            <a:ext cx="644400" cy="366480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469440" y="182160"/>
            <a:ext cx="90064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Lato Medium"/>
                <a:ea typeface="Lato Medium"/>
              </a:rPr>
              <a:t>Rechtmatigheid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1311120" y="1623960"/>
            <a:ext cx="46724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Dient ten allen tijde gerechtigd te zijn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- 6 voorwaarden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333333"/>
                </a:solidFill>
                <a:latin typeface="Gill Sans MT"/>
                <a:ea typeface="DejaVu Sans"/>
              </a:rPr>
              <a:t>- Gerechtvaardigd belang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1691</TotalTime>
  <Application>LibreOffice/6.3.4.2.0$Linux_X86_64 LibreOffice_project/30$Build-2</Application>
  <Words>619</Words>
  <Paragraphs>159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2019-06-09T09:54:01Z</dcterms:created>
  <dc:creator>Pieter Vandendriessche</dc:creator>
  <dc:description/>
  <dc:language>en-GB</dc:language>
  <cp:lastModifiedBy/>
  <dcterms:modified xsi:type="dcterms:W3CDTF">2020-01-27T23:31:32Z</dcterms:modified>
  <cp:revision>57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5</vt:i4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